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Helvetica Neue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HelveticaNeue-bold.fntdata"/><Relationship Id="rId25" Type="http://schemas.openxmlformats.org/officeDocument/2006/relationships/font" Target="fonts/HelveticaNeue-regular.fntdata"/><Relationship Id="rId28" Type="http://schemas.openxmlformats.org/officeDocument/2006/relationships/font" Target="fonts/HelveticaNeue-boldItalic.fntdata"/><Relationship Id="rId27" Type="http://schemas.openxmlformats.org/officeDocument/2006/relationships/font" Target="fonts/HelveticaNeue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Micrometre" TargetMode="External"/><Relationship Id="rId3" Type="http://schemas.openxmlformats.org/officeDocument/2006/relationships/hyperlink" Target="https://en.wikipedia.org/wiki/Micrometre" TargetMode="Externa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d9a672da4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d9a672da4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9FA"/>
                </a:highlight>
              </a:rPr>
              <a:t>0.2→20 mm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d9a672da4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d9a672da4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9FA"/>
                </a:highlight>
              </a:rPr>
              <a:t>2→20 cm</a:t>
            </a:r>
            <a:endParaRPr sz="105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d9a672da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3d9a672da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545454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7.5 in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d9a672da4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d9a672da4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16 in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d9a672da4_1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d9a672da4_1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33 ft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b3628bb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b3628bb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82 ft.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d9a672da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d9a672da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3d9a672da4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3d9a672da4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d9a672da4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d9a672da4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9FA"/>
                </a:highlight>
              </a:rPr>
              <a:t>&lt; 0.2 µm</a:t>
            </a:r>
            <a:endParaRPr sz="105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3b3628bbc0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3b3628bbc0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9FA"/>
                </a:highlight>
              </a:rPr>
              <a:t>0.2→2 µm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d9a672da4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3d9a672da4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9FA"/>
                </a:highlight>
              </a:rPr>
              <a:t>2→20 µm</a:t>
            </a:r>
            <a:endParaRPr sz="105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d9a672da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d9a672da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222222"/>
                </a:solidFill>
                <a:highlight>
                  <a:srgbClr val="FFFFFF"/>
                </a:highlight>
                <a:latin typeface="Roboto"/>
                <a:ea typeface="Roboto"/>
                <a:cs typeface="Roboto"/>
                <a:sym typeface="Roboto"/>
              </a:rPr>
              <a:t>10 to 20 um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d9a672da4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d9a672da4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8F9FA"/>
                </a:highlight>
              </a:rPr>
              <a:t>20→200 </a:t>
            </a:r>
            <a:r>
              <a:rPr lang="en" sz="1050" u="sng">
                <a:solidFill>
                  <a:srgbClr val="0B0080"/>
                </a:solidFill>
                <a:highlight>
                  <a:srgbClr val="F8F9FA"/>
                </a:highlight>
                <a:hlinkClick r:id="rId2"/>
              </a:rPr>
              <a:t>µm</a:t>
            </a:r>
            <a:endParaRPr sz="1050" u="sng">
              <a:solidFill>
                <a:srgbClr val="0B0080"/>
              </a:solidFill>
              <a:highlight>
                <a:srgbClr val="F8F9FA"/>
              </a:highlight>
              <a:hlinkClick r:id="rId3"/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22222"/>
              </a:solidFill>
              <a:highlight>
                <a:srgbClr val="F8F9FA"/>
              </a:highlight>
            </a:endParaRPr>
          </a:p>
          <a:p>
            <a:pPr indent="0" lvl="0" marL="0" rtl="0" algn="l">
              <a:spcBef>
                <a:spcPts val="11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d9a672da4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3d9a672da4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50">
                <a:solidFill>
                  <a:srgbClr val="222222"/>
                </a:solidFill>
                <a:highlight>
                  <a:srgbClr val="FFFFFF"/>
                </a:highlight>
              </a:rPr>
              <a:t>200–700 μm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The Ocean Across Scales Flashcards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Helvetica Neue"/>
                <a:ea typeface="Helvetica Neue"/>
                <a:cs typeface="Helvetica Neue"/>
                <a:sym typeface="Helvetica Neue"/>
              </a:rPr>
              <a:t>For Bring Your Own Water Module, 2018 (answer key)</a:t>
            </a:r>
            <a:endParaRPr b="1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2"/>
          <p:cNvSpPr txBox="1"/>
          <p:nvPr/>
        </p:nvSpPr>
        <p:spPr>
          <a:xfrm>
            <a:off x="166675" y="-9937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2800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Copepods</a:t>
            </a:r>
            <a:endParaRPr b="1" sz="2800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225142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23"/>
          <p:cNvSpPr txBox="1"/>
          <p:nvPr/>
        </p:nvSpPr>
        <p:spPr>
          <a:xfrm>
            <a:off x="209550" y="-869950"/>
            <a:ext cx="44451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None/>
            </a:pPr>
            <a:r>
              <a:rPr b="1" lang="en" sz="2800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Krill</a:t>
            </a:r>
            <a:endParaRPr b="1" sz="2800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24"/>
          <p:cNvPicPr preferRelativeResize="0"/>
          <p:nvPr/>
        </p:nvPicPr>
        <p:blipFill rotWithShape="1">
          <a:blip r:embed="rId3">
            <a:alphaModFix/>
          </a:blip>
          <a:srcRect b="15239" l="0" r="0" t="0"/>
          <a:stretch/>
        </p:blipFill>
        <p:spPr>
          <a:xfrm>
            <a:off x="0" y="250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24"/>
          <p:cNvSpPr txBox="1"/>
          <p:nvPr/>
        </p:nvSpPr>
        <p:spPr>
          <a:xfrm>
            <a:off x="0" y="0"/>
            <a:ext cx="4111500" cy="112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Sea Urchin</a:t>
            </a:r>
            <a:endParaRPr b="1" sz="2800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Google Shape;126;p25"/>
          <p:cNvPicPr preferRelativeResize="0"/>
          <p:nvPr/>
        </p:nvPicPr>
        <p:blipFill rotWithShape="1">
          <a:blip r:embed="rId3">
            <a:alphaModFix/>
          </a:blip>
          <a:srcRect b="1699" l="3122" r="8918" t="-1700"/>
          <a:stretch/>
        </p:blipFill>
        <p:spPr>
          <a:xfrm>
            <a:off x="0" y="-87325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5"/>
          <p:cNvSpPr txBox="1"/>
          <p:nvPr/>
        </p:nvSpPr>
        <p:spPr>
          <a:xfrm>
            <a:off x="-231775" y="-117792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Surgeonfish</a:t>
            </a:r>
            <a:endParaRPr b="1" sz="2800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26"/>
          <p:cNvPicPr preferRelativeResize="0"/>
          <p:nvPr/>
        </p:nvPicPr>
        <p:blipFill rotWithShape="1">
          <a:blip r:embed="rId3">
            <a:alphaModFix/>
          </a:blip>
          <a:srcRect b="0" l="11111" r="0" t="0"/>
          <a:stretch/>
        </p:blipFill>
        <p:spPr>
          <a:xfrm>
            <a:off x="0" y="0"/>
            <a:ext cx="91439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26"/>
          <p:cNvSpPr txBox="1"/>
          <p:nvPr/>
        </p:nvSpPr>
        <p:spPr>
          <a:xfrm>
            <a:off x="-239700" y="-968375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Whale Shark</a:t>
            </a:r>
            <a:endParaRPr b="1" sz="2800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" y="0"/>
            <a:ext cx="9144002" cy="611682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7"/>
          <p:cNvSpPr txBox="1"/>
          <p:nvPr>
            <p:ph idx="4294967295" type="title"/>
          </p:nvPr>
        </p:nvSpPr>
        <p:spPr>
          <a:xfrm>
            <a:off x="85300" y="85300"/>
            <a:ext cx="2541900" cy="73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Blue Whale</a:t>
            </a:r>
            <a:endParaRPr b="1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463" y="152400"/>
            <a:ext cx="8283081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14"/>
          <p:cNvSpPr txBox="1"/>
          <p:nvPr>
            <p:ph idx="4294967295" type="title"/>
          </p:nvPr>
        </p:nvSpPr>
        <p:spPr>
          <a:xfrm>
            <a:off x="0" y="0"/>
            <a:ext cx="3770400" cy="930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Hydrogen Sulfide</a:t>
            </a:r>
            <a:endParaRPr b="1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600" y="152400"/>
            <a:ext cx="8573639" cy="483870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5"/>
          <p:cNvSpPr txBox="1"/>
          <p:nvPr>
            <p:ph idx="4294967295" type="title"/>
          </p:nvPr>
        </p:nvSpPr>
        <p:spPr>
          <a:xfrm>
            <a:off x="0" y="0"/>
            <a:ext cx="3770400" cy="930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1155CC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Cyanotoxin</a:t>
            </a:r>
            <a:endParaRPr b="1">
              <a:solidFill>
                <a:srgbClr val="1155CC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1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6"/>
          <p:cNvSpPr txBox="1"/>
          <p:nvPr>
            <p:ph idx="4294967295" type="title"/>
          </p:nvPr>
        </p:nvSpPr>
        <p:spPr>
          <a:xfrm>
            <a:off x="0" y="0"/>
            <a:ext cx="2961600" cy="930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Bacteriophage</a:t>
            </a:r>
            <a:r>
              <a:rPr b="1" lang="en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1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Google Shape;78;p17"/>
          <p:cNvPicPr preferRelativeResize="0"/>
          <p:nvPr/>
        </p:nvPicPr>
        <p:blipFill rotWithShape="1">
          <a:blip r:embed="rId3">
            <a:alphaModFix/>
          </a:blip>
          <a:srcRect b="26215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17"/>
          <p:cNvSpPr txBox="1"/>
          <p:nvPr>
            <p:ph idx="4294967295" type="title"/>
          </p:nvPr>
        </p:nvSpPr>
        <p:spPr>
          <a:xfrm>
            <a:off x="0" y="0"/>
            <a:ext cx="3663000" cy="930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Aliivibrio fischeri</a:t>
            </a:r>
            <a:r>
              <a:rPr b="1" lang="en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1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8"/>
          <p:cNvPicPr preferRelativeResize="0"/>
          <p:nvPr/>
        </p:nvPicPr>
        <p:blipFill rotWithShape="1">
          <a:blip r:embed="rId3">
            <a:alphaModFix/>
          </a:blip>
          <a:srcRect b="0" l="0" r="0" t="9543"/>
          <a:stretch/>
        </p:blipFill>
        <p:spPr>
          <a:xfrm>
            <a:off x="0" y="0"/>
            <a:ext cx="9144000" cy="6534526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8"/>
          <p:cNvSpPr txBox="1"/>
          <p:nvPr/>
        </p:nvSpPr>
        <p:spPr>
          <a:xfrm>
            <a:off x="-979500" y="-192100"/>
            <a:ext cx="4698900" cy="11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Dinoflagellate</a:t>
            </a:r>
            <a:endParaRPr b="1" sz="2800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Google Shape;90;p19"/>
          <p:cNvPicPr preferRelativeResize="0"/>
          <p:nvPr/>
        </p:nvPicPr>
        <p:blipFill rotWithShape="1">
          <a:blip r:embed="rId3">
            <a:alphaModFix/>
          </a:blip>
          <a:srcRect b="11785" l="0" r="0" t="0"/>
          <a:stretch/>
        </p:blipFill>
        <p:spPr>
          <a:xfrm>
            <a:off x="0" y="0"/>
            <a:ext cx="9144401" cy="5143496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9"/>
          <p:cNvSpPr txBox="1"/>
          <p:nvPr>
            <p:ph idx="4294967295" type="title"/>
          </p:nvPr>
        </p:nvSpPr>
        <p:spPr>
          <a:xfrm>
            <a:off x="0" y="0"/>
            <a:ext cx="2961600" cy="930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Chloroplast</a:t>
            </a:r>
            <a:r>
              <a:rPr b="1" lang="en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1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20"/>
          <p:cNvPicPr preferRelativeResize="0"/>
          <p:nvPr/>
        </p:nvPicPr>
        <p:blipFill rotWithShape="1">
          <a:blip r:embed="rId3">
            <a:alphaModFix/>
          </a:blip>
          <a:srcRect b="15626" l="0" r="0" t="0"/>
          <a:stretch/>
        </p:blipFill>
        <p:spPr>
          <a:xfrm>
            <a:off x="300" y="0"/>
            <a:ext cx="91437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20"/>
          <p:cNvSpPr txBox="1"/>
          <p:nvPr/>
        </p:nvSpPr>
        <p:spPr>
          <a:xfrm>
            <a:off x="111125" y="158750"/>
            <a:ext cx="4698900" cy="114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Diatoms (Phytoplankton)</a:t>
            </a:r>
            <a:endParaRPr b="1" sz="2800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Google Shape;102;p21"/>
          <p:cNvPicPr preferRelativeResize="0"/>
          <p:nvPr/>
        </p:nvPicPr>
        <p:blipFill rotWithShape="1">
          <a:blip r:embed="rId3">
            <a:alphaModFix/>
          </a:blip>
          <a:srcRect b="13856" l="1273" r="-9" t="4922"/>
          <a:stretch/>
        </p:blipFill>
        <p:spPr>
          <a:xfrm>
            <a:off x="0" y="0"/>
            <a:ext cx="9143997" cy="5143498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21"/>
          <p:cNvSpPr txBox="1"/>
          <p:nvPr>
            <p:ph idx="4294967295" type="title"/>
          </p:nvPr>
        </p:nvSpPr>
        <p:spPr>
          <a:xfrm>
            <a:off x="0" y="436550"/>
            <a:ext cx="4572000" cy="930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Epulopiscium fishelsoni</a:t>
            </a:r>
            <a:endParaRPr b="1" i="1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b="1" i="1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3F3F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 b="1">
              <a:solidFill>
                <a:srgbClr val="F3F3F3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